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145704673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tcool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pter.com 1">
            <a:extLst>
              <a:ext uri="{FF2B5EF4-FFF2-40B4-BE49-F238E27FC236}">
                <a16:creationId xmlns:a16="http://schemas.microsoft.com/office/drawing/2014/main" id="{9A21A3DE-7CF3-412A-9C24-85DCE2CE5C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06"/>
          <a:stretch/>
        </p:blipFill>
        <p:spPr>
          <a:xfrm>
            <a:off x="7421822" y="1001335"/>
            <a:ext cx="4770178" cy="2079845"/>
          </a:xfrm>
          <a:prstGeom prst="rect">
            <a:avLst/>
          </a:prstGeom>
        </p:spPr>
      </p:pic>
      <p:sp>
        <p:nvSpPr>
          <p:cNvPr id="3" name="ppter.com 2">
            <a:extLst>
              <a:ext uri="{FF2B5EF4-FFF2-40B4-BE49-F238E27FC236}">
                <a16:creationId xmlns:a16="http://schemas.microsoft.com/office/drawing/2014/main" id="{C6382B2B-E905-48E2-A464-DE418A77B53A}"/>
              </a:ext>
            </a:extLst>
          </p:cNvPr>
          <p:cNvSpPr/>
          <p:nvPr/>
        </p:nvSpPr>
        <p:spPr>
          <a:xfrm>
            <a:off x="0" y="994993"/>
            <a:ext cx="12192000" cy="2086187"/>
          </a:xfrm>
          <a:prstGeom prst="rect">
            <a:avLst/>
          </a:prstGeom>
          <a:gradFill flip="none" rotWithShape="1">
            <a:gsLst>
              <a:gs pos="61000">
                <a:schemeClr val="accent1"/>
              </a:gs>
              <a:gs pos="0">
                <a:schemeClr val="accent1"/>
              </a:gs>
              <a:gs pos="100000">
                <a:schemeClr val="accent3"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7" name="ppter.com 3">
            <a:extLst>
              <a:ext uri="{FF2B5EF4-FFF2-40B4-BE49-F238E27FC236}">
                <a16:creationId xmlns:a16="http://schemas.microsoft.com/office/drawing/2014/main" id="{0E135BAA-315E-4016-8189-304437F63694}"/>
              </a:ext>
            </a:extLst>
          </p:cNvPr>
          <p:cNvSpPr txBox="1"/>
          <p:nvPr/>
        </p:nvSpPr>
        <p:spPr>
          <a:xfrm>
            <a:off x="1177081" y="1721389"/>
            <a:ext cx="9837838" cy="49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>
                <a:solidFill>
                  <a:schemeClr val="bg1"/>
                </a:solidFill>
                <a:cs typeface="+mn-ea"/>
                <a:sym typeface="+mn-lt"/>
              </a:rPr>
              <a:t>晚霞手作表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ppter.com 4">
            <a:extLst>
              <a:ext uri="{FF2B5EF4-FFF2-40B4-BE49-F238E27FC236}">
                <a16:creationId xmlns:a16="http://schemas.microsoft.com/office/drawing/2014/main" id="{B77A0EF6-7EE5-6903-3881-9FDE34FECF02}"/>
              </a:ext>
            </a:extLst>
          </p:cNvPr>
          <p:cNvSpPr/>
          <p:nvPr/>
        </p:nvSpPr>
        <p:spPr>
          <a:xfrm>
            <a:off x="853159" y="26452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ppter.com 5">
            <a:extLst>
              <a:ext uri="{FF2B5EF4-FFF2-40B4-BE49-F238E27FC236}">
                <a16:creationId xmlns:a16="http://schemas.microsoft.com/office/drawing/2014/main" id="{49134A17-D246-25A9-8490-CEACA0BE906F}"/>
              </a:ext>
            </a:extLst>
          </p:cNvPr>
          <p:cNvSpPr/>
          <p:nvPr/>
        </p:nvSpPr>
        <p:spPr>
          <a:xfrm>
            <a:off x="2994197" y="26452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ppter.com 6">
            <a:extLst>
              <a:ext uri="{FF2B5EF4-FFF2-40B4-BE49-F238E27FC236}">
                <a16:creationId xmlns:a16="http://schemas.microsoft.com/office/drawing/2014/main" id="{51E69237-32B2-542C-5FFE-0AED30C8E730}"/>
              </a:ext>
            </a:extLst>
          </p:cNvPr>
          <p:cNvSpPr/>
          <p:nvPr/>
        </p:nvSpPr>
        <p:spPr>
          <a:xfrm>
            <a:off x="5135235" y="26452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ppter.com 7">
            <a:extLst>
              <a:ext uri="{FF2B5EF4-FFF2-40B4-BE49-F238E27FC236}">
                <a16:creationId xmlns:a16="http://schemas.microsoft.com/office/drawing/2014/main" id="{9ADE9A00-D5A2-DDF3-255C-892FC3356A93}"/>
              </a:ext>
            </a:extLst>
          </p:cNvPr>
          <p:cNvSpPr/>
          <p:nvPr/>
        </p:nvSpPr>
        <p:spPr>
          <a:xfrm>
            <a:off x="7276273" y="26452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ppter.com 8">
            <a:extLst>
              <a:ext uri="{FF2B5EF4-FFF2-40B4-BE49-F238E27FC236}">
                <a16:creationId xmlns:a16="http://schemas.microsoft.com/office/drawing/2014/main" id="{9C985151-5B1C-6056-4BE7-AF595D578606}"/>
              </a:ext>
            </a:extLst>
          </p:cNvPr>
          <p:cNvSpPr/>
          <p:nvPr/>
        </p:nvSpPr>
        <p:spPr>
          <a:xfrm>
            <a:off x="9417312" y="26452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ppter.com 9">
            <a:extLst>
              <a:ext uri="{FF2B5EF4-FFF2-40B4-BE49-F238E27FC236}">
                <a16:creationId xmlns:a16="http://schemas.microsoft.com/office/drawing/2014/main" id="{A564FC4E-03BF-48F2-BEF9-8BCA252825D2}"/>
              </a:ext>
            </a:extLst>
          </p:cNvPr>
          <p:cNvSpPr txBox="1"/>
          <p:nvPr/>
        </p:nvSpPr>
        <p:spPr>
          <a:xfrm>
            <a:off x="3923305" y="306328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rPr>
              <a:t>在此输入本页标题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4" name="ppter.com 10">
            <a:extLst>
              <a:ext uri="{FF2B5EF4-FFF2-40B4-BE49-F238E27FC236}">
                <a16:creationId xmlns:a16="http://schemas.microsoft.com/office/drawing/2014/main" id="{C681EDCB-E89A-4ECA-9D83-FF009961F139}"/>
              </a:ext>
            </a:extLst>
          </p:cNvPr>
          <p:cNvSpPr/>
          <p:nvPr/>
        </p:nvSpPr>
        <p:spPr>
          <a:xfrm>
            <a:off x="853159" y="27214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ppter.com 11">
            <a:extLst>
              <a:ext uri="{FF2B5EF4-FFF2-40B4-BE49-F238E27FC236}">
                <a16:creationId xmlns:a16="http://schemas.microsoft.com/office/drawing/2014/main" id="{29088381-1C15-4B8D-BF63-146E8FDF38F8}"/>
              </a:ext>
            </a:extLst>
          </p:cNvPr>
          <p:cNvSpPr txBox="1"/>
          <p:nvPr/>
        </p:nvSpPr>
        <p:spPr>
          <a:xfrm>
            <a:off x="957050" y="4204518"/>
            <a:ext cx="1713748" cy="124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经久耐用，防水防震防磁，但容易产生误差</a:t>
            </a:r>
            <a:endParaRPr lang="zh-CN" altLang="en-US" sz="1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ppter.com 12">
            <a:extLst>
              <a:ext uri="{FF2B5EF4-FFF2-40B4-BE49-F238E27FC236}">
                <a16:creationId xmlns:a16="http://schemas.microsoft.com/office/drawing/2014/main" id="{76E0AE5A-43B9-449A-8C04-B1E216A61837}"/>
              </a:ext>
            </a:extLst>
          </p:cNvPr>
          <p:cNvSpPr/>
          <p:nvPr/>
        </p:nvSpPr>
        <p:spPr>
          <a:xfrm>
            <a:off x="1273924" y="6160022"/>
            <a:ext cx="1080000" cy="66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49" name="ppter.com 13">
            <a:extLst>
              <a:ext uri="{FF2B5EF4-FFF2-40B4-BE49-F238E27FC236}">
                <a16:creationId xmlns:a16="http://schemas.microsoft.com/office/drawing/2014/main" id="{2F7697D4-9A67-4F9D-9F20-603CB668C1E7}"/>
              </a:ext>
            </a:extLst>
          </p:cNvPr>
          <p:cNvSpPr/>
          <p:nvPr/>
        </p:nvSpPr>
        <p:spPr>
          <a:xfrm>
            <a:off x="1173589" y="3205228"/>
            <a:ext cx="1280670" cy="648933"/>
          </a:xfrm>
          <a:prstGeom prst="roundRect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2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4" name="ppter.com 14">
            <a:extLst>
              <a:ext uri="{FF2B5EF4-FFF2-40B4-BE49-F238E27FC236}">
                <a16:creationId xmlns:a16="http://schemas.microsoft.com/office/drawing/2014/main" id="{3AAFC47C-5CF6-4EDA-96A1-8A8D19C994F9}"/>
              </a:ext>
            </a:extLst>
          </p:cNvPr>
          <p:cNvSpPr txBox="1"/>
          <p:nvPr/>
        </p:nvSpPr>
        <p:spPr>
          <a:xfrm>
            <a:off x="1259926" y="3298862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机械表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ppter.com 15">
            <a:extLst>
              <a:ext uri="{FF2B5EF4-FFF2-40B4-BE49-F238E27FC236}">
                <a16:creationId xmlns:a16="http://schemas.microsoft.com/office/drawing/2014/main" id="{4510E445-2B88-4737-A058-F17C24EECF6E}"/>
              </a:ext>
            </a:extLst>
          </p:cNvPr>
          <p:cNvSpPr/>
          <p:nvPr/>
        </p:nvSpPr>
        <p:spPr>
          <a:xfrm>
            <a:off x="2994197" y="27214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ppter.com 16">
            <a:extLst>
              <a:ext uri="{FF2B5EF4-FFF2-40B4-BE49-F238E27FC236}">
                <a16:creationId xmlns:a16="http://schemas.microsoft.com/office/drawing/2014/main" id="{5819BE29-0239-48D6-9636-1A8D74ABDB9A}"/>
              </a:ext>
            </a:extLst>
          </p:cNvPr>
          <p:cNvSpPr txBox="1"/>
          <p:nvPr/>
        </p:nvSpPr>
        <p:spPr>
          <a:xfrm>
            <a:off x="3098088" y="4204518"/>
            <a:ext cx="1713748" cy="15446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pPr marL="285750" indent="-285750">
              <a:spcBef>
                <a:spcPts val="1000"/>
              </a:spcBef>
            </a:pPr>
            <a:r>
              <a:rPr lang="zh-CN" altLang="en-US" sz="1600">
                <a:sym typeface="+mn-lt"/>
              </a:rPr>
              <a:t>准确、轻便且易于保养，但电池使用寿命通常只有</a:t>
            </a:r>
            <a:r>
              <a:rPr lang="en-US" altLang="zh-CN" sz="1600">
                <a:sym typeface="+mn-lt"/>
              </a:rPr>
              <a:t>1-2</a:t>
            </a:r>
            <a:r>
              <a:rPr lang="zh-CN" altLang="en-US" sz="1600">
                <a:sym typeface="+mn-lt"/>
              </a:rPr>
              <a:t>年</a:t>
            </a:r>
          </a:p>
        </p:txBody>
      </p:sp>
      <p:sp>
        <p:nvSpPr>
          <p:cNvPr id="43" name="ppter.com 17">
            <a:extLst>
              <a:ext uri="{FF2B5EF4-FFF2-40B4-BE49-F238E27FC236}">
                <a16:creationId xmlns:a16="http://schemas.microsoft.com/office/drawing/2014/main" id="{F5A2B47D-204B-4DBF-8710-6A9C32191DD5}"/>
              </a:ext>
            </a:extLst>
          </p:cNvPr>
          <p:cNvSpPr/>
          <p:nvPr/>
        </p:nvSpPr>
        <p:spPr>
          <a:xfrm>
            <a:off x="3414962" y="6155259"/>
            <a:ext cx="1080000" cy="66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0" name="ppter.com 18">
            <a:extLst>
              <a:ext uri="{FF2B5EF4-FFF2-40B4-BE49-F238E27FC236}">
                <a16:creationId xmlns:a16="http://schemas.microsoft.com/office/drawing/2014/main" id="{AC7197F4-8953-4F54-9BEC-2AFBBDDF0DCF}"/>
              </a:ext>
            </a:extLst>
          </p:cNvPr>
          <p:cNvSpPr/>
          <p:nvPr/>
        </p:nvSpPr>
        <p:spPr>
          <a:xfrm>
            <a:off x="3314627" y="3205228"/>
            <a:ext cx="1280670" cy="648933"/>
          </a:xfrm>
          <a:prstGeom prst="roundRect">
            <a:avLst/>
          </a:prstGeom>
          <a:gradFill>
            <a:gsLst>
              <a:gs pos="0">
                <a:schemeClr val="accent3">
                  <a:lumMod val="70000"/>
                  <a:lumOff val="30000"/>
                </a:schemeClr>
              </a:gs>
              <a:gs pos="80000">
                <a:schemeClr val="accent3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3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31" name="ppter.com 19">
            <a:extLst>
              <a:ext uri="{FF2B5EF4-FFF2-40B4-BE49-F238E27FC236}">
                <a16:creationId xmlns:a16="http://schemas.microsoft.com/office/drawing/2014/main" id="{54A88B22-5996-4149-B46D-F0AEE300855A}"/>
              </a:ext>
            </a:extLst>
          </p:cNvPr>
          <p:cNvSpPr txBox="1"/>
          <p:nvPr/>
        </p:nvSpPr>
        <p:spPr>
          <a:xfrm>
            <a:off x="3400964" y="3298862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石英表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ppter.com 20">
            <a:extLst>
              <a:ext uri="{FF2B5EF4-FFF2-40B4-BE49-F238E27FC236}">
                <a16:creationId xmlns:a16="http://schemas.microsoft.com/office/drawing/2014/main" id="{31D67397-11F7-4A30-92E5-358DAB53AF56}"/>
              </a:ext>
            </a:extLst>
          </p:cNvPr>
          <p:cNvSpPr/>
          <p:nvPr/>
        </p:nvSpPr>
        <p:spPr>
          <a:xfrm>
            <a:off x="5135235" y="27214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ppter.com 21">
            <a:extLst>
              <a:ext uri="{FF2B5EF4-FFF2-40B4-BE49-F238E27FC236}">
                <a16:creationId xmlns:a16="http://schemas.microsoft.com/office/drawing/2014/main" id="{8AC3F7DA-E679-4011-8176-48B0C7BD4410}"/>
              </a:ext>
            </a:extLst>
          </p:cNvPr>
          <p:cNvSpPr txBox="1"/>
          <p:nvPr/>
        </p:nvSpPr>
        <p:spPr>
          <a:xfrm>
            <a:off x="5239126" y="4204518"/>
            <a:ext cx="1713748" cy="12491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pPr marL="285750" indent="-285750">
              <a:spcBef>
                <a:spcPts val="1000"/>
              </a:spcBef>
            </a:pPr>
            <a:r>
              <a:rPr lang="zh-CN" altLang="en-US" sz="1600">
                <a:sym typeface="+mn-lt"/>
              </a:rPr>
              <a:t>准确度高，无需修理，重量轻、体积小、功耗低</a:t>
            </a:r>
            <a:endParaRPr lang="zh-CN" altLang="en-US" sz="1600" dirty="0">
              <a:sym typeface="+mn-lt"/>
            </a:endParaRPr>
          </a:p>
        </p:txBody>
      </p:sp>
      <p:sp>
        <p:nvSpPr>
          <p:cNvPr id="44" name="ppter.com 22">
            <a:extLst>
              <a:ext uri="{FF2B5EF4-FFF2-40B4-BE49-F238E27FC236}">
                <a16:creationId xmlns:a16="http://schemas.microsoft.com/office/drawing/2014/main" id="{D1CCA3D6-6543-4913-8EF4-4A83B7100431}"/>
              </a:ext>
            </a:extLst>
          </p:cNvPr>
          <p:cNvSpPr/>
          <p:nvPr/>
        </p:nvSpPr>
        <p:spPr>
          <a:xfrm>
            <a:off x="5556000" y="6155258"/>
            <a:ext cx="1080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1" name="ppter.com 23">
            <a:extLst>
              <a:ext uri="{FF2B5EF4-FFF2-40B4-BE49-F238E27FC236}">
                <a16:creationId xmlns:a16="http://schemas.microsoft.com/office/drawing/2014/main" id="{5F48A373-DC69-4841-AB73-32DB1F496787}"/>
              </a:ext>
            </a:extLst>
          </p:cNvPr>
          <p:cNvSpPr/>
          <p:nvPr/>
        </p:nvSpPr>
        <p:spPr>
          <a:xfrm>
            <a:off x="5455665" y="3205228"/>
            <a:ext cx="1280670" cy="648933"/>
          </a:xfrm>
          <a:prstGeom prst="roundRect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35" name="ppter.com 24">
            <a:extLst>
              <a:ext uri="{FF2B5EF4-FFF2-40B4-BE49-F238E27FC236}">
                <a16:creationId xmlns:a16="http://schemas.microsoft.com/office/drawing/2014/main" id="{41F4E60E-BBA6-4938-A198-FCA234FC8B12}"/>
              </a:ext>
            </a:extLst>
          </p:cNvPr>
          <p:cNvSpPr txBox="1"/>
          <p:nvPr/>
        </p:nvSpPr>
        <p:spPr>
          <a:xfrm>
            <a:off x="5542002" y="3298862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电子表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ppter.com 25">
            <a:extLst>
              <a:ext uri="{FF2B5EF4-FFF2-40B4-BE49-F238E27FC236}">
                <a16:creationId xmlns:a16="http://schemas.microsoft.com/office/drawing/2014/main" id="{DEBC4D42-676C-4446-979E-0E47C60DD688}"/>
              </a:ext>
            </a:extLst>
          </p:cNvPr>
          <p:cNvSpPr/>
          <p:nvPr/>
        </p:nvSpPr>
        <p:spPr>
          <a:xfrm>
            <a:off x="7276273" y="27214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ppter.com 26">
            <a:extLst>
              <a:ext uri="{FF2B5EF4-FFF2-40B4-BE49-F238E27FC236}">
                <a16:creationId xmlns:a16="http://schemas.microsoft.com/office/drawing/2014/main" id="{A7A597C8-C74D-4C4D-85F3-752D67CFFCEB}"/>
              </a:ext>
            </a:extLst>
          </p:cNvPr>
          <p:cNvSpPr txBox="1"/>
          <p:nvPr/>
        </p:nvSpPr>
        <p:spPr>
          <a:xfrm>
            <a:off x="7380164" y="4204518"/>
            <a:ext cx="1713748" cy="12491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pPr marL="285750" indent="-285750">
              <a:spcBef>
                <a:spcPts val="1000"/>
              </a:spcBef>
            </a:pPr>
            <a:r>
              <a:rPr lang="zh-CN" altLang="en-US" sz="1600">
                <a:sym typeface="+mn-lt"/>
              </a:rPr>
              <a:t>能收授时中心发射的电波，半自动校对时间，降低误差</a:t>
            </a:r>
            <a:endParaRPr lang="zh-CN" altLang="en-US" sz="1600" dirty="0">
              <a:sym typeface="+mn-lt"/>
            </a:endParaRPr>
          </a:p>
        </p:txBody>
      </p:sp>
      <p:sp>
        <p:nvSpPr>
          <p:cNvPr id="45" name="ppter.com 27">
            <a:extLst>
              <a:ext uri="{FF2B5EF4-FFF2-40B4-BE49-F238E27FC236}">
                <a16:creationId xmlns:a16="http://schemas.microsoft.com/office/drawing/2014/main" id="{46753013-F978-4BCC-B110-F73C36AACB6B}"/>
              </a:ext>
            </a:extLst>
          </p:cNvPr>
          <p:cNvSpPr/>
          <p:nvPr/>
        </p:nvSpPr>
        <p:spPr>
          <a:xfrm>
            <a:off x="7697038" y="6160022"/>
            <a:ext cx="1080000" cy="66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2" name="ppter.com 28">
            <a:extLst>
              <a:ext uri="{FF2B5EF4-FFF2-40B4-BE49-F238E27FC236}">
                <a16:creationId xmlns:a16="http://schemas.microsoft.com/office/drawing/2014/main" id="{AB0FD3C2-E401-4C5A-8DD1-2DC9B0981973}"/>
              </a:ext>
            </a:extLst>
          </p:cNvPr>
          <p:cNvSpPr/>
          <p:nvPr/>
        </p:nvSpPr>
        <p:spPr>
          <a:xfrm>
            <a:off x="7596703" y="3205228"/>
            <a:ext cx="1280670" cy="648933"/>
          </a:xfrm>
          <a:prstGeom prst="roundRect">
            <a:avLst/>
          </a:prstGeom>
          <a:gradFill>
            <a:gsLst>
              <a:gs pos="0">
                <a:schemeClr val="accent3">
                  <a:lumMod val="70000"/>
                  <a:lumOff val="30000"/>
                </a:schemeClr>
              </a:gs>
              <a:gs pos="80000">
                <a:schemeClr val="accent3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3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39" name="ppter.com 29">
            <a:extLst>
              <a:ext uri="{FF2B5EF4-FFF2-40B4-BE49-F238E27FC236}">
                <a16:creationId xmlns:a16="http://schemas.microsoft.com/office/drawing/2014/main" id="{B6F7AC48-C579-4522-9A06-41089A99C027}"/>
              </a:ext>
            </a:extLst>
          </p:cNvPr>
          <p:cNvSpPr txBox="1"/>
          <p:nvPr/>
        </p:nvSpPr>
        <p:spPr>
          <a:xfrm>
            <a:off x="7683040" y="3298862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电波表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ppter.com 30">
            <a:extLst>
              <a:ext uri="{FF2B5EF4-FFF2-40B4-BE49-F238E27FC236}">
                <a16:creationId xmlns:a16="http://schemas.microsoft.com/office/drawing/2014/main" id="{50ADE82E-EB37-FEA6-9063-1C1A95DEE00C}"/>
              </a:ext>
            </a:extLst>
          </p:cNvPr>
          <p:cNvSpPr/>
          <p:nvPr/>
        </p:nvSpPr>
        <p:spPr>
          <a:xfrm>
            <a:off x="9417312" y="2721497"/>
            <a:ext cx="1921530" cy="3505200"/>
          </a:xfrm>
          <a:prstGeom prst="snip2SameRect">
            <a:avLst>
              <a:gd name="adj1" fmla="val 57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ppter.com 31">
            <a:extLst>
              <a:ext uri="{FF2B5EF4-FFF2-40B4-BE49-F238E27FC236}">
                <a16:creationId xmlns:a16="http://schemas.microsoft.com/office/drawing/2014/main" id="{07FA37B8-55FD-DF11-4B2C-BB738AAAED0C}"/>
              </a:ext>
            </a:extLst>
          </p:cNvPr>
          <p:cNvSpPr txBox="1"/>
          <p:nvPr/>
        </p:nvSpPr>
        <p:spPr>
          <a:xfrm>
            <a:off x="9521203" y="4204518"/>
            <a:ext cx="1713748" cy="15446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</a:defRPr>
            </a:lvl1pPr>
          </a:lstStyle>
          <a:p>
            <a:pPr marL="285750" indent="-285750">
              <a:spcBef>
                <a:spcPts val="1000"/>
              </a:spcBef>
            </a:pPr>
            <a:r>
              <a:rPr lang="zh-CN" altLang="en-US" sz="1600">
                <a:sym typeface="+mn-lt"/>
              </a:rPr>
              <a:t>以光线作为能源，长时间不用更换电池，但无光环境下难以使用</a:t>
            </a:r>
            <a:endParaRPr lang="zh-CN" altLang="en-US" sz="1600" dirty="0">
              <a:sym typeface="+mn-lt"/>
            </a:endParaRPr>
          </a:p>
        </p:txBody>
      </p:sp>
      <p:sp>
        <p:nvSpPr>
          <p:cNvPr id="41" name="ppter.com 32">
            <a:extLst>
              <a:ext uri="{FF2B5EF4-FFF2-40B4-BE49-F238E27FC236}">
                <a16:creationId xmlns:a16="http://schemas.microsoft.com/office/drawing/2014/main" id="{1762DFE0-D827-1FEF-79E2-2300AF4F8058}"/>
              </a:ext>
            </a:extLst>
          </p:cNvPr>
          <p:cNvSpPr/>
          <p:nvPr/>
        </p:nvSpPr>
        <p:spPr>
          <a:xfrm>
            <a:off x="9838077" y="6160022"/>
            <a:ext cx="1080000" cy="66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46" name="ppter.com 33">
            <a:extLst>
              <a:ext uri="{FF2B5EF4-FFF2-40B4-BE49-F238E27FC236}">
                <a16:creationId xmlns:a16="http://schemas.microsoft.com/office/drawing/2014/main" id="{204A661E-EA8C-D3C9-5428-7A2592A8A224}"/>
              </a:ext>
            </a:extLst>
          </p:cNvPr>
          <p:cNvSpPr/>
          <p:nvPr/>
        </p:nvSpPr>
        <p:spPr>
          <a:xfrm>
            <a:off x="9737742" y="3205228"/>
            <a:ext cx="1280670" cy="648933"/>
          </a:xfrm>
          <a:prstGeom prst="roundRect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2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47" name="ppter.com 34">
            <a:extLst>
              <a:ext uri="{FF2B5EF4-FFF2-40B4-BE49-F238E27FC236}">
                <a16:creationId xmlns:a16="http://schemas.microsoft.com/office/drawing/2014/main" id="{89947C8F-DA0A-F25B-8F99-6FD0BAE12DDC}"/>
              </a:ext>
            </a:extLst>
          </p:cNvPr>
          <p:cNvSpPr txBox="1"/>
          <p:nvPr/>
        </p:nvSpPr>
        <p:spPr>
          <a:xfrm>
            <a:off x="9824079" y="3298862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光能表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257EEE0-5BC4-C1C2-B59E-B88F7728E57D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11" name="www.pptcool.com26">
              <a:hlinkClick r:id="rId3"/>
              <a:extLst>
                <a:ext uri="{FF2B5EF4-FFF2-40B4-BE49-F238E27FC236}">
                  <a16:creationId xmlns:a16="http://schemas.microsoft.com/office/drawing/2014/main" id="{91D715B6-DF35-6961-978C-7A6AF09701FC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www.pptcool.com27">
              <a:hlinkClick r:id="rId3"/>
              <a:extLst>
                <a:ext uri="{FF2B5EF4-FFF2-40B4-BE49-F238E27FC236}">
                  <a16:creationId xmlns:a16="http://schemas.microsoft.com/office/drawing/2014/main" id="{E87A250F-8576-9E1E-1B64-6A69B13C18F4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www.pptcool.com28">
              <a:extLst>
                <a:ext uri="{FF2B5EF4-FFF2-40B4-BE49-F238E27FC236}">
                  <a16:creationId xmlns:a16="http://schemas.microsoft.com/office/drawing/2014/main" id="{F001E5CE-1D7A-09AB-94A3-13A9DFD95CE7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www.pptcool.com29">
              <a:hlinkClick r:id="rId3"/>
              <a:extLst>
                <a:ext uri="{FF2B5EF4-FFF2-40B4-BE49-F238E27FC236}">
                  <a16:creationId xmlns:a16="http://schemas.microsoft.com/office/drawing/2014/main" id="{DFC02D33-544D-6B68-CC0E-66EB627B4BB7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www.pptcool.com30">
              <a:extLst>
                <a:ext uri="{FF2B5EF4-FFF2-40B4-BE49-F238E27FC236}">
                  <a16:creationId xmlns:a16="http://schemas.microsoft.com/office/drawing/2014/main" id="{988FCA58-C7E3-EFFA-17FD-8F4E8F95A8F0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www.pptcool.com31">
              <a:hlinkClick r:id="rId3"/>
              <a:extLst>
                <a:ext uri="{FF2B5EF4-FFF2-40B4-BE49-F238E27FC236}">
                  <a16:creationId xmlns:a16="http://schemas.microsoft.com/office/drawing/2014/main" id="{B2F401F2-CA80-48FC-B8C8-13D3533330BC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www.pptcool.com25">
            <a:hlinkClick r:id="rId3" tooltip="按住CTRL后鼠标点击即可打开"/>
            <a:extLst>
              <a:ext uri="{FF2B5EF4-FFF2-40B4-BE49-F238E27FC236}">
                <a16:creationId xmlns:a16="http://schemas.microsoft.com/office/drawing/2014/main" id="{73A87723-D7E0-A5E0-A2F4-BF3E31179D27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</p:spTree>
    <p:extLst>
      <p:ext uri="{BB962C8B-B14F-4D97-AF65-F5344CB8AC3E}">
        <p14:creationId xmlns:p14="http://schemas.microsoft.com/office/powerpoint/2010/main" val="506760225"/>
      </p:ext>
    </p:extLst>
  </p:cSld>
  <p:clrMapOvr>
    <a:masterClrMapping/>
  </p:clrMapOvr>
</p:sld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91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825</cp:revision>
  <dcterms:created xsi:type="dcterms:W3CDTF">2023-06-01T06:16:40Z</dcterms:created>
  <dcterms:modified xsi:type="dcterms:W3CDTF">2023-06-29T02:51:00Z</dcterms:modified>
</cp:coreProperties>
</file>